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9168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8336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09168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8336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60000" y="6630480"/>
            <a:ext cx="8423640" cy="137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9168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18336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09168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18336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6630480"/>
            <a:ext cx="8423640" cy="137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360000" y="6379200"/>
            <a:ext cx="8424000" cy="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Image 6" descr=""/>
          <p:cNvPicPr/>
          <p:nvPr/>
        </p:nvPicPr>
        <p:blipFill>
          <a:blip r:embed="rId2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23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6C20894F-098B-49B3-A39F-38CA9FCB8035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360000" y="3128040"/>
            <a:ext cx="8423640" cy="276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3250" spc="-1" strike="noStrike" cap="all">
                <a:solidFill>
                  <a:srgbClr val="000000"/>
                </a:solidFill>
                <a:latin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fr-FR" sz="1850" spc="-1" strike="noStrike">
                <a:solidFill>
                  <a:srgbClr val="000000"/>
                </a:solidFill>
                <a:latin typeface="Arial"/>
              </a:rPr>
              <a:t>Sous-titre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7"/>
          <p:cNvSpPr/>
          <p:nvPr/>
        </p:nvSpPr>
        <p:spPr>
          <a:xfrm>
            <a:off x="360000" y="6379200"/>
            <a:ext cx="8424000" cy="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Image 3" descr=""/>
          <p:cNvPicPr/>
          <p:nvPr/>
        </p:nvPicPr>
        <p:blipFill>
          <a:blip r:embed="rId3"/>
          <a:stretch/>
        </p:blipFill>
        <p:spPr>
          <a:xfrm>
            <a:off x="107640" y="239760"/>
            <a:ext cx="2879280" cy="23673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360000" y="6379200"/>
            <a:ext cx="8424000" cy="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Image 6" descr=""/>
          <p:cNvPicPr/>
          <p:nvPr/>
        </p:nvPicPr>
        <p:blipFill>
          <a:blip r:embed="rId2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>
            <a:noFill/>
          </a:ln>
        </p:spPr>
      </p:pic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90000" rIns="90000" tIns="1080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Sélectionner l’icône pour insérer une image,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puis disposer l’image en arrière plan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(Sélectionner l’image avec le bouton droit de la souris /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Mettre à l’arrière plan)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360000" anchor="ctr">
            <a:noAutofit/>
          </a:bodyPr>
          <a:p>
            <a:pPr marL="396000" indent="-39564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45428466-62B5-476C-BC61-F4369BFE1C85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0" y="0"/>
            <a:ext cx="179640" cy="23976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lIns="0" rIns="0" tIns="0" bIns="0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60000" y="2925000"/>
            <a:ext cx="8423640" cy="2724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3250" spc="-1" strike="noStrike" cap="all">
                <a:solidFill>
                  <a:srgbClr val="005696"/>
                </a:solidFill>
                <a:latin typeface="Arial"/>
              </a:rPr>
              <a:t>LE Service en ligne orientation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</a:pPr>
            <a:r>
              <a:rPr b="1" lang="fr-FR" sz="2800" spc="-1" strike="noStrike">
                <a:solidFill>
                  <a:srgbClr val="005696"/>
                </a:solidFill>
                <a:latin typeface="Arial"/>
              </a:rPr>
              <a:t>Les 4 étapes à suivre en ligne pour demander une voie d’orientation après la 3</a:t>
            </a:r>
            <a:r>
              <a:rPr b="1" lang="fr-FR" sz="2800" spc="-1" strike="noStrike" baseline="30000">
                <a:solidFill>
                  <a:srgbClr val="005696"/>
                </a:solidFill>
                <a:latin typeface="Arial"/>
              </a:rPr>
              <a:t>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DDE7D2C-960A-446E-B030-8D1EC6A3DB50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326160" y="6414480"/>
            <a:ext cx="457164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B5EDAF4-EAF6-4D1B-A103-D32B40C4D379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Saisie des choix définitifs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207000" y="774000"/>
            <a:ext cx="8469000" cy="137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La sélection d’une voie se fait dans l’ordre de préférence, il est possible de les modifier jusqu’à la fermeture du service en ligne Orientation à la date indiquée par le chef d’établissement.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41" name="Image 1" descr=""/>
          <p:cNvPicPr/>
          <p:nvPr/>
        </p:nvPicPr>
        <p:blipFill>
          <a:blip r:embed="rId1"/>
          <a:stretch/>
        </p:blipFill>
        <p:spPr>
          <a:xfrm>
            <a:off x="107640" y="2144880"/>
            <a:ext cx="8891640" cy="401868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21060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1DA94C3F-C3F8-4225-81FC-0EBAAE6B7E94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0" y="1196640"/>
            <a:ext cx="9143640" cy="5180760"/>
          </a:xfrm>
          <a:prstGeom prst="rect">
            <a:avLst/>
          </a:prstGeom>
          <a:solidFill>
            <a:srgbClr val="005696"/>
          </a:solidFill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 algn="ctr">
              <a:lnSpc>
                <a:spcPct val="90000"/>
              </a:lnSpc>
            </a:pPr>
            <a:r>
              <a:rPr b="1" i="1" lang="fr-FR" sz="325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3</a:t>
            </a:r>
            <a:r>
              <a:rPr b="1" lang="fr-FR" sz="4000" spc="-1" strike="noStrike">
                <a:solidFill>
                  <a:srgbClr val="ffffff"/>
                </a:solidFill>
                <a:latin typeface="Arial"/>
              </a:rPr>
              <a:t>.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Validation des choix définitifs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360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 2" descr=""/>
          <p:cNvPicPr/>
          <p:nvPr/>
        </p:nvPicPr>
        <p:blipFill>
          <a:blip r:embed="rId1"/>
          <a:stretch/>
        </p:blipFill>
        <p:spPr>
          <a:xfrm>
            <a:off x="1043640" y="889200"/>
            <a:ext cx="7864920" cy="5291640"/>
          </a:xfrm>
          <a:prstGeom prst="rect">
            <a:avLst/>
          </a:prstGeom>
          <a:ln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B594BC61-5AEE-44DF-A71F-5D1B03AB3955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Validation des choix définitifs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273240" y="3535200"/>
            <a:ext cx="2232000" cy="18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Le récapitulatif des choix définitifs doit être validé pour être enregistr</a:t>
            </a:r>
            <a:r>
              <a:rPr b="1" lang="fr-FR" sz="1800" spc="-1" strike="noStrike">
                <a:solidFill>
                  <a:srgbClr val="002060"/>
                </a:solidFill>
                <a:latin typeface="Arial"/>
              </a:rPr>
              <a:t>é.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27432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 1" descr=""/>
          <p:cNvPicPr/>
          <p:nvPr/>
        </p:nvPicPr>
        <p:blipFill>
          <a:blip r:embed="rId1"/>
          <a:stretch/>
        </p:blipFill>
        <p:spPr>
          <a:xfrm>
            <a:off x="1403640" y="889200"/>
            <a:ext cx="7603560" cy="5291640"/>
          </a:xfrm>
          <a:prstGeom prst="rect">
            <a:avLst/>
          </a:prstGeom>
          <a:ln>
            <a:noFill/>
          </a:ln>
        </p:spPr>
      </p:pic>
      <p:sp>
        <p:nvSpPr>
          <p:cNvPr id="154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627336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2F7B094-7B8B-4B77-A6A5-86F135542650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Validation des choix définitifs</a:t>
            </a:r>
            <a:r>
              <a:rPr b="1" lang="fr-FR" sz="2000" spc="-1" strike="noStrike">
                <a:solidFill>
                  <a:srgbClr val="002060"/>
                </a:solidFill>
                <a:latin typeface="Arial"/>
              </a:rPr>
              <a:t>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356400" y="3357000"/>
            <a:ext cx="2559240" cy="24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Un courriel avec le récapitulatif des choix est transmis à chaque représentant légal. 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Les choix peuvent être modifiés jusqu’à la fermeture du service en ligne. 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25524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85726BA2-2A49-4A73-A0A5-8D7673A5D583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0" y="1247040"/>
            <a:ext cx="9143640" cy="5130720"/>
          </a:xfrm>
          <a:prstGeom prst="rect">
            <a:avLst/>
          </a:prstGeom>
          <a:solidFill>
            <a:srgbClr val="005696"/>
          </a:solidFill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40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4</a:t>
            </a:r>
            <a:r>
              <a:rPr b="1" i="1" lang="fr-FR" sz="3600" spc="-1" strike="noStrike">
                <a:solidFill>
                  <a:srgbClr val="ffffff"/>
                </a:solidFill>
                <a:latin typeface="Arial"/>
              </a:rPr>
              <a:t>.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Réponse aux propositions du conseil de classe 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 flipH="1">
            <a:off x="28440" y="6502680"/>
            <a:ext cx="1054836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21F40622-A950-409D-B09D-7657BFADB993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1475640" y="352800"/>
            <a:ext cx="7141680" cy="3394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Réponse aux propositions du conseil de classe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675720" y="981000"/>
            <a:ext cx="8087760" cy="100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L’un ou l’autre des représentants légaux peut répondre aux propositions du conseil de classe.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26388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  <p:pic>
        <p:nvPicPr>
          <p:cNvPr id="168" name="Image 4" descr=""/>
          <p:cNvPicPr/>
          <p:nvPr/>
        </p:nvPicPr>
        <p:blipFill>
          <a:blip r:embed="rId1"/>
          <a:stretch/>
        </p:blipFill>
        <p:spPr>
          <a:xfrm>
            <a:off x="183240" y="2133000"/>
            <a:ext cx="8960400" cy="367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64DFCF0-5D30-4CC4-AB22-8A3235ADB581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0" y="942120"/>
            <a:ext cx="9141480" cy="5452920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343080" indent="-342720" algn="ctr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Connexion au service en ligne Orientation</a:t>
            </a:r>
            <a:endParaRPr b="0" lang="fr-F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</a:rPr>
              <a:t>Compatible avec tous types de supports, tablettes,    smartphones, ordinateurs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</a:rPr>
              <a:t>Accès avec l’adresse unique teleservices.education.gouv.fr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3636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20B2C0CA-535A-44B6-AE5C-138587794C1C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1403640" y="-49320"/>
            <a:ext cx="7128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Connexion au service en ligne 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00" name="TextShape 4"/>
          <p:cNvSpPr txBox="1"/>
          <p:nvPr/>
        </p:nvSpPr>
        <p:spPr>
          <a:xfrm>
            <a:off x="442800" y="958680"/>
            <a:ext cx="8367480" cy="180000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br/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Le compte d’un représentant légal </a:t>
            </a:r>
            <a:r>
              <a:rPr b="0" lang="fr-FR" sz="1600" spc="-1" strike="noStrike">
                <a:solidFill>
                  <a:srgbClr val="002060"/>
                </a:solidFill>
                <a:latin typeface="Arial"/>
              </a:rPr>
              <a:t>permet de saisir les choix définitifs et de répondre aux propositions du conseil de classe. </a:t>
            </a:r>
            <a:br/>
            <a:br/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Le compte d’un élève </a:t>
            </a:r>
            <a:r>
              <a:rPr b="0" lang="fr-FR" sz="1600" spc="-1" strike="noStrike">
                <a:solidFill>
                  <a:srgbClr val="002060"/>
                </a:solidFill>
                <a:latin typeface="Arial"/>
              </a:rPr>
              <a:t>permet uniquement de consulter les saisies effectuées par le représentant légal.</a:t>
            </a:r>
            <a:br/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28188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  <p:pic>
        <p:nvPicPr>
          <p:cNvPr id="102" name="Image 2" descr=""/>
          <p:cNvPicPr/>
          <p:nvPr/>
        </p:nvPicPr>
        <p:blipFill>
          <a:blip r:embed="rId1"/>
          <a:stretch/>
        </p:blipFill>
        <p:spPr>
          <a:xfrm>
            <a:off x="316080" y="2349000"/>
            <a:ext cx="8492040" cy="370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0C06C5D-F862-469A-BBFE-6E3675FB2CE0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Connexion au service en ligne Orientation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06" name="TextShape 4"/>
          <p:cNvSpPr txBox="1"/>
          <p:nvPr/>
        </p:nvSpPr>
        <p:spPr>
          <a:xfrm>
            <a:off x="574920" y="987480"/>
            <a:ext cx="8208720" cy="1007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br/>
            <a:br/>
            <a:br/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Connexion au portail Scolarité services avec mon compte EduConnect.</a:t>
            </a:r>
            <a:br/>
            <a:br/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Accès avec l’identifiant et le mot de passe  transmis par le chef d’établissement.</a:t>
            </a:r>
            <a:br/>
            <a:br/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.</a:t>
            </a:r>
            <a:br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25524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  <p:pic>
        <p:nvPicPr>
          <p:cNvPr id="108" name="Image 2" descr=""/>
          <p:cNvPicPr/>
          <p:nvPr/>
        </p:nvPicPr>
        <p:blipFill>
          <a:blip r:embed="rId1"/>
          <a:stretch/>
        </p:blipFill>
        <p:spPr>
          <a:xfrm>
            <a:off x="781200" y="1806120"/>
            <a:ext cx="7443000" cy="457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6BBFDF7-0D85-4A82-9ECF-C448EC4B0B65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Connexion au service en ligne Orientation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583560" y="1087560"/>
            <a:ext cx="5664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Accès aux services en ligne dans le menu </a:t>
            </a:r>
            <a:r>
              <a:rPr b="1" lang="fr-FR" sz="1600" spc="-1" strike="noStrike" u="sng">
                <a:solidFill>
                  <a:srgbClr val="0070c0"/>
                </a:solidFill>
                <a:uFillTx/>
                <a:latin typeface="Arial"/>
              </a:rPr>
              <a:t>Mes services.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26712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  <p:pic>
        <p:nvPicPr>
          <p:cNvPr id="114" name="Image 6" descr=""/>
          <p:cNvPicPr/>
          <p:nvPr/>
        </p:nvPicPr>
        <p:blipFill>
          <a:blip r:embed="rId1"/>
          <a:stretch/>
        </p:blipFill>
        <p:spPr>
          <a:xfrm>
            <a:off x="467640" y="1628640"/>
            <a:ext cx="8112600" cy="457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60C8900-62C6-4373-B909-1C12233CC5F8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Connexion au service en ligne Orientation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539640" y="830520"/>
            <a:ext cx="7541640" cy="107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Sur la page d’accueil de Scolarité services je clique sur Orientation à partir de la date indiquée par le chef d’établissement.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19" name="Image 1" descr=""/>
          <p:cNvPicPr/>
          <p:nvPr/>
        </p:nvPicPr>
        <p:blipFill>
          <a:blip r:embed="rId1"/>
          <a:stretch/>
        </p:blipFill>
        <p:spPr>
          <a:xfrm>
            <a:off x="511560" y="1881000"/>
            <a:ext cx="8632080" cy="4247640"/>
          </a:xfrm>
          <a:prstGeom prst="rect">
            <a:avLst/>
          </a:prstGeom>
          <a:ln>
            <a:noFill/>
          </a:ln>
        </p:spPr>
      </p:pic>
      <p:sp>
        <p:nvSpPr>
          <p:cNvPr id="120" name="CustomShape 5"/>
          <p:cNvSpPr/>
          <p:nvPr/>
        </p:nvSpPr>
        <p:spPr>
          <a:xfrm>
            <a:off x="25524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62D92E5A-5289-4530-81A8-24AE6577DAE7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0" y="1196640"/>
            <a:ext cx="9143640" cy="5180760"/>
          </a:xfrm>
          <a:prstGeom prst="rect">
            <a:avLst/>
          </a:prstGeom>
          <a:solidFill>
            <a:srgbClr val="005696"/>
          </a:solidFill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2. Saisie des choix définitifs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6840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 2" descr=""/>
          <p:cNvPicPr/>
          <p:nvPr/>
        </p:nvPicPr>
        <p:blipFill>
          <a:blip r:embed="rId1"/>
          <a:stretch/>
        </p:blipFill>
        <p:spPr>
          <a:xfrm>
            <a:off x="819360" y="1556640"/>
            <a:ext cx="7233480" cy="4571640"/>
          </a:xfrm>
          <a:prstGeom prst="rect">
            <a:avLst/>
          </a:prstGeom>
          <a:ln>
            <a:noFill/>
          </a:ln>
        </p:spPr>
      </p:pic>
      <p:sp>
        <p:nvSpPr>
          <p:cNvPr id="126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3B34D33-CE26-4F9A-AB7A-2AECAF7B5A7A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Saisie des choix définitifs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 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827640" y="661680"/>
            <a:ext cx="7524000" cy="1082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Présentation de chaque phase pour repérer les différentes étapes.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25524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5D790D08-CF52-407D-993C-E2B69E06CE9E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Saisie des choix définitifs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827640" y="696960"/>
            <a:ext cx="7848360" cy="1354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Le bouton « + Ajouter un choix définitif » ouvre une pop-up qui permet la sélection d’une voie d’orientation, les choix doivent être validés pour être enregistrés.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135" name="Image 2" descr=""/>
          <p:cNvPicPr/>
          <p:nvPr/>
        </p:nvPicPr>
        <p:blipFill>
          <a:blip r:embed="rId1"/>
          <a:stretch/>
        </p:blipFill>
        <p:spPr>
          <a:xfrm>
            <a:off x="251640" y="1917000"/>
            <a:ext cx="8638920" cy="4276440"/>
          </a:xfrm>
          <a:prstGeom prst="rect">
            <a:avLst/>
          </a:prstGeom>
          <a:ln>
            <a:noFill/>
          </a:ln>
        </p:spPr>
      </p:pic>
      <p:sp>
        <p:nvSpPr>
          <p:cNvPr id="136" name="CustomShape 5"/>
          <p:cNvSpPr/>
          <p:nvPr/>
        </p:nvSpPr>
        <p:spPr>
          <a:xfrm>
            <a:off x="255240" y="6502680"/>
            <a:ext cx="28252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Service en ligne Orientation – Phase définitive 2023</a:t>
            </a: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BCC4C50187D4683BA652F74F6DBDD" ma:contentTypeVersion="1" ma:contentTypeDescription="Crée un document." ma:contentTypeScope="" ma:versionID="a3018e4aaa0a5a7008ca94df97e96a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656257-24A3-4115-A9A3-E06C081F6768}"/>
</file>

<file path=customXml/itemProps2.xml><?xml version="1.0" encoding="utf-8"?>
<ds:datastoreItem xmlns:ds="http://schemas.openxmlformats.org/officeDocument/2006/customXml" ds:itemID="{4D416C5A-7AEB-4464-B116-D5E8F5627C91}"/>
</file>

<file path=customXml/itemProps3.xml><?xml version="1.0" encoding="utf-8"?>
<ds:datastoreItem xmlns:ds="http://schemas.openxmlformats.org/officeDocument/2006/customXml" ds:itemID="{24B279A5-87A2-445D-95C3-916EB9C5F0E3}"/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640</TotalTime>
  <Application>LibreOffice/6.3.0.4$Windows_x86 LibreOffice_project/057fc023c990d676a43019934386b85b21a9ee99</Application>
  <Words>506</Words>
  <Paragraphs>110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2020-03-05T15:21:24Z</dcterms:created>
  <dc:creator>Microsoft Office User</dc:creator>
  <dc:description/>
  <dc:language>fr-FR</dc:language>
  <cp:lastModifiedBy>TEKO KOKODOKO</cp:lastModifiedBy>
  <dcterms:modified xsi:type="dcterms:W3CDTF">2023-01-27T08:29:33Z</dcterms:modified>
  <cp:revision>74</cp:revision>
  <dc:subject>Client</dc:subject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0x0101004C1BCC4C50187D4683BA652F74F6DBDD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anager">
    <vt:lpwstr>Client</vt:lpwstr>
  </property>
  <property fmtid="{D5CDD505-2E9C-101B-9397-08002B2CF9AE}" pid="9" name="Notes">
    <vt:i4>0</vt:i4>
  </property>
  <property fmtid="{D5CDD505-2E9C-101B-9397-08002B2CF9AE}" pid="10" name="PresentationFormat">
    <vt:lpwstr>Affichage à l'écran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15</vt:i4>
  </property>
</Properties>
</file>